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7" r:id="rId3"/>
    <p:sldMasterId id="2147483708" r:id="rId4"/>
    <p:sldMasterId id="214748370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10282225" cx="18280050"/>
  <p:notesSz cx="6858000" cy="9144000"/>
  <p:embeddedFontLs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Master" Target="slideMasters/slideMaster3.xml"/><Relationship Id="rId19" Type="http://schemas.openxmlformats.org/officeDocument/2006/relationships/font" Target="fonts/Roboto-boldItalic.fntdata"/><Relationship Id="rId6" Type="http://schemas.openxmlformats.org/officeDocument/2006/relationships/notesMaster" Target="notesMasters/notesMaster1.xml"/><Relationship Id="rId18"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gi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section.</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section.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7e5aea87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7e5aea87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f3451e6b2_0_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2f3451e6b2_0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5acef380d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g35acef380d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486c3b4f3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g3486c3b4f3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97543e840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g297543e840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gif"/></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63" cy="114606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63" cy="202466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89" cy="2963228"/>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36" cy="8024284"/>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144" name="Shape 144"/>
        <p:cNvGrpSpPr/>
        <p:nvPr/>
      </p:nvGrpSpPr>
      <p:grpSpPr>
        <a:xfrm>
          <a:off x="0" y="0"/>
          <a:ext cx="0" cy="0"/>
          <a:chOff x="0" y="0"/>
          <a:chExt cx="0" cy="0"/>
        </a:xfrm>
      </p:grpSpPr>
      <p:sp>
        <p:nvSpPr>
          <p:cNvPr id="145" name="Google Shape;145;p4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46" name="Google Shape;146;p4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47" name="Shape 147"/>
        <p:cNvGrpSpPr/>
        <p:nvPr/>
      </p:nvGrpSpPr>
      <p:grpSpPr>
        <a:xfrm>
          <a:off x="0" y="0"/>
          <a:ext cx="0" cy="0"/>
          <a:chOff x="0" y="0"/>
          <a:chExt cx="0" cy="0"/>
        </a:xfrm>
      </p:grpSpPr>
      <p:sp>
        <p:nvSpPr>
          <p:cNvPr id="148" name="Google Shape;148;p44"/>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49" name="Google Shape;149;p44"/>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0" name="Google Shape;150;p44"/>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800"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51" name="Google Shape;151;p44"/>
          <p:cNvSpPr txBox="1"/>
          <p:nvPr>
            <p:ph idx="1"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pic>
        <p:nvPicPr>
          <p:cNvPr id="152" name="Google Shape;152;p44"/>
          <p:cNvPicPr preferRelativeResize="0"/>
          <p:nvPr/>
        </p:nvPicPr>
        <p:blipFill>
          <a:blip r:embed="rId2">
            <a:alphaModFix/>
          </a:blip>
          <a:stretch>
            <a:fillRect/>
          </a:stretch>
        </p:blipFill>
        <p:spPr>
          <a:xfrm>
            <a:off x="2061813" y="1163325"/>
            <a:ext cx="4762500" cy="47625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bg>
      <p:bgPr>
        <a:solidFill>
          <a:srgbClr val="F37021"/>
        </a:solidFill>
      </p:bgPr>
    </p:bg>
    <p:spTree>
      <p:nvGrpSpPr>
        <p:cNvPr id="153" name="Shape 153"/>
        <p:cNvGrpSpPr/>
        <p:nvPr/>
      </p:nvGrpSpPr>
      <p:grpSpPr>
        <a:xfrm>
          <a:off x="0" y="0"/>
          <a:ext cx="0" cy="0"/>
          <a:chOff x="0" y="0"/>
          <a:chExt cx="0" cy="0"/>
        </a:xfrm>
      </p:grpSpPr>
      <p:sp>
        <p:nvSpPr>
          <p:cNvPr id="154" name="Google Shape;154;p45"/>
          <p:cNvSpPr txBox="1"/>
          <p:nvPr>
            <p:ph type="title"/>
          </p:nvPr>
        </p:nvSpPr>
        <p:spPr>
          <a:xfrm>
            <a:off x="921501"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9"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sp>
        <p:nvSpPr>
          <p:cNvPr id="156" name="Google Shape;156;p46"/>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7" name="Google Shape;157;p46"/>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8" name="Google Shape;158;p46"/>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59" name="Google Shape;159;p46"/>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8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7"/>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2" name="Google Shape;162;p47"/>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3" name="Google Shape;163;p47"/>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64" name="Google Shape;164;p47"/>
          <p:cNvSpPr txBox="1"/>
          <p:nvPr>
            <p:ph idx="1" type="body"/>
          </p:nvPr>
        </p:nvSpPr>
        <p:spPr>
          <a:xfrm>
            <a:off x="943390"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
        <p:nvSpPr>
          <p:cNvPr id="165" name="Google Shape;165;p47"/>
          <p:cNvSpPr txBox="1"/>
          <p:nvPr>
            <p:ph idx="2" type="body"/>
          </p:nvPr>
        </p:nvSpPr>
        <p:spPr>
          <a:xfrm>
            <a:off x="9384425"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48"/>
          <p:cNvSpPr/>
          <p:nvPr/>
        </p:nvSpPr>
        <p:spPr>
          <a:xfrm flipH="1" rot="10800000">
            <a:off x="1" y="1312238"/>
            <a:ext cx="18280200" cy="89700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8" name="Google Shape;168;p48"/>
          <p:cNvSpPr/>
          <p:nvPr/>
        </p:nvSpPr>
        <p:spPr>
          <a:xfrm>
            <a:off x="1" y="1312096"/>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9" name="Google Shape;169;p48"/>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70" name="Shape 170"/>
        <p:cNvGrpSpPr/>
        <p:nvPr/>
      </p:nvGrpSpPr>
      <p:grpSpPr>
        <a:xfrm>
          <a:off x="0" y="0"/>
          <a:ext cx="0" cy="0"/>
          <a:chOff x="0" y="0"/>
          <a:chExt cx="0" cy="0"/>
        </a:xfrm>
      </p:grpSpPr>
      <p:sp>
        <p:nvSpPr>
          <p:cNvPr id="171" name="Google Shape;171;p49"/>
          <p:cNvSpPr txBox="1"/>
          <p:nvPr>
            <p:ph type="title"/>
          </p:nvPr>
        </p:nvSpPr>
        <p:spPr>
          <a:xfrm>
            <a:off x="980075" y="976051"/>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2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72" name="Shape 172"/>
        <p:cNvGrpSpPr/>
        <p:nvPr/>
      </p:nvGrpSpPr>
      <p:grpSpPr>
        <a:xfrm>
          <a:off x="0" y="0"/>
          <a:ext cx="0" cy="0"/>
          <a:chOff x="0" y="0"/>
          <a:chExt cx="0" cy="0"/>
        </a:xfrm>
      </p:grpSpPr>
      <p:sp>
        <p:nvSpPr>
          <p:cNvPr id="173" name="Google Shape;173;p50"/>
          <p:cNvSpPr txBox="1"/>
          <p:nvPr>
            <p:ph type="title"/>
          </p:nvPr>
        </p:nvSpPr>
        <p:spPr>
          <a:xfrm>
            <a:off x="921501"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9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9pPr>
          </a:lstStyle>
          <a:p/>
        </p:txBody>
      </p:sp>
      <p:sp>
        <p:nvSpPr>
          <p:cNvPr id="174" name="Google Shape;174;p50"/>
          <p:cNvSpPr txBox="1"/>
          <p:nvPr>
            <p:ph idx="1" type="body"/>
          </p:nvPr>
        </p:nvSpPr>
        <p:spPr>
          <a:xfrm>
            <a:off x="3189416"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800"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75" name="Shape 175"/>
        <p:cNvGrpSpPr/>
        <p:nvPr/>
      </p:nvGrpSpPr>
      <p:grpSpPr>
        <a:xfrm>
          <a:off x="0" y="0"/>
          <a:ext cx="0" cy="0"/>
          <a:chOff x="0" y="0"/>
          <a:chExt cx="0" cy="0"/>
        </a:xfrm>
      </p:grpSpPr>
      <p:sp>
        <p:nvSpPr>
          <p:cNvPr id="176" name="Google Shape;176;p51"/>
          <p:cNvSpPr txBox="1"/>
          <p:nvPr/>
        </p:nvSpPr>
        <p:spPr>
          <a:xfrm flipH="1" rot="10800000">
            <a:off x="6550357" y="88"/>
            <a:ext cx="117297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7" name="Google Shape;177;p51"/>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8" name="Google Shape;178;p51"/>
          <p:cNvSpPr txBox="1"/>
          <p:nvPr>
            <p:ph type="title"/>
          </p:nvPr>
        </p:nvSpPr>
        <p:spPr>
          <a:xfrm>
            <a:off x="451959"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8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9pPr>
          </a:lstStyle>
          <a:p/>
        </p:txBody>
      </p:sp>
      <p:sp>
        <p:nvSpPr>
          <p:cNvPr id="179" name="Google Shape;179;p51"/>
          <p:cNvSpPr txBox="1"/>
          <p:nvPr>
            <p:ph idx="1" type="body"/>
          </p:nvPr>
        </p:nvSpPr>
        <p:spPr>
          <a:xfrm>
            <a:off x="451955" y="2930246"/>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180" name="Shape 180"/>
        <p:cNvGrpSpPr/>
        <p:nvPr/>
      </p:nvGrpSpPr>
      <p:grpSpPr>
        <a:xfrm>
          <a:off x="0" y="0"/>
          <a:ext cx="0" cy="0"/>
          <a:chOff x="0" y="0"/>
          <a:chExt cx="0" cy="0"/>
        </a:xfrm>
      </p:grpSpPr>
      <p:sp>
        <p:nvSpPr>
          <p:cNvPr id="181" name="Google Shape;181;p52"/>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2" name="Google Shape;182;p52"/>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3" name="Google Shape;183;p52"/>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9"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84" name="Google Shape;184;p52"/>
          <p:cNvSpPr txBox="1"/>
          <p:nvPr>
            <p:ph idx="1" type="subTitle"/>
          </p:nvPr>
        </p:nvSpPr>
        <p:spPr>
          <a:xfrm>
            <a:off x="530769" y="5556362"/>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9pPr>
          </a:lstStyle>
          <a:p/>
        </p:txBody>
      </p:sp>
      <p:sp>
        <p:nvSpPr>
          <p:cNvPr id="185" name="Google Shape;185;p52"/>
          <p:cNvSpPr txBox="1"/>
          <p:nvPr>
            <p:ph idx="2"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186" name="Shape 186"/>
        <p:cNvGrpSpPr/>
        <p:nvPr/>
      </p:nvGrpSpPr>
      <p:grpSpPr>
        <a:xfrm>
          <a:off x="0" y="0"/>
          <a:ext cx="0" cy="0"/>
          <a:chOff x="0" y="0"/>
          <a:chExt cx="0" cy="0"/>
        </a:xfrm>
      </p:grpSpPr>
      <p:sp>
        <p:nvSpPr>
          <p:cNvPr id="187" name="Google Shape;187;p5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88" name="Google Shape;188;p5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89" name="Shape 189"/>
        <p:cNvGrpSpPr/>
        <p:nvPr/>
      </p:nvGrpSpPr>
      <p:grpSpPr>
        <a:xfrm>
          <a:off x="0" y="0"/>
          <a:ext cx="0" cy="0"/>
          <a:chOff x="0" y="0"/>
          <a:chExt cx="0" cy="0"/>
        </a:xfrm>
      </p:grpSpPr>
      <p:sp>
        <p:nvSpPr>
          <p:cNvPr id="190" name="Google Shape;190;p54"/>
          <p:cNvSpPr txBox="1"/>
          <p:nvPr/>
        </p:nvSpPr>
        <p:spPr>
          <a:xfrm flipH="1" rot="10800000">
            <a:off x="1" y="-148"/>
            <a:ext cx="18280200" cy="93876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1" name="Google Shape;191;p54"/>
          <p:cNvSpPr/>
          <p:nvPr/>
        </p:nvSpPr>
        <p:spPr>
          <a:xfrm flipH="1" rot="10800000">
            <a:off x="1" y="9241104"/>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2" name="Google Shape;192;p54"/>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 name="Shape 193"/>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94" name="Shape 194"/>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195" name="Shape 195"/>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96" name="Shape 196"/>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97" name="Shape 197"/>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98" name="Shape 198"/>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99" name="Shape 199"/>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200" name="Shape 2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4.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9.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21" Type="http://schemas.openxmlformats.org/officeDocument/2006/relationships/theme" Target="../theme/theme1.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5" Type="http://schemas.openxmlformats.org/officeDocument/2006/relationships/slideLayout" Target="../slideLayouts/slideLayout54.xml"/><Relationship Id="rId14" Type="http://schemas.openxmlformats.org/officeDocument/2006/relationships/slideLayout" Target="../slideLayouts/slideLayout53.xml"/><Relationship Id="rId17" Type="http://schemas.openxmlformats.org/officeDocument/2006/relationships/slideLayout" Target="../slideLayouts/slideLayout56.xml"/><Relationship Id="rId16" Type="http://schemas.openxmlformats.org/officeDocument/2006/relationships/slideLayout" Target="../slideLayouts/slideLayout55.xml"/><Relationship Id="rId5" Type="http://schemas.openxmlformats.org/officeDocument/2006/relationships/slideLayout" Target="../slideLayouts/slideLayout44.xml"/><Relationship Id="rId19" Type="http://schemas.openxmlformats.org/officeDocument/2006/relationships/slideLayout" Target="../slideLayouts/slideLayout58.xml"/><Relationship Id="rId6" Type="http://schemas.openxmlformats.org/officeDocument/2006/relationships/slideLayout" Target="../slideLayouts/slideLayout45.xml"/><Relationship Id="rId18" Type="http://schemas.openxmlformats.org/officeDocument/2006/relationships/slideLayout" Target="../slideLayouts/slideLayout57.xml"/><Relationship Id="rId7" Type="http://schemas.openxmlformats.org/officeDocument/2006/relationships/slideLayout" Target="../slideLayouts/slideLayout46.xml"/><Relationship Id="rId8"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140" name="Shape 140"/>
        <p:cNvGrpSpPr/>
        <p:nvPr/>
      </p:nvGrpSpPr>
      <p:grpSpPr>
        <a:xfrm>
          <a:off x="0" y="0"/>
          <a:ext cx="0" cy="0"/>
          <a:chOff x="0" y="0"/>
          <a:chExt cx="0" cy="0"/>
        </a:xfrm>
      </p:grpSpPr>
      <p:sp>
        <p:nvSpPr>
          <p:cNvPr id="141" name="Google Shape;141;p42"/>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42" name="Google Shape;142;p42"/>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
        <p:nvSpPr>
          <p:cNvPr id="143" name="Google Shape;143;p42"/>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63"/>
          <p:cNvSpPr txBox="1"/>
          <p:nvPr>
            <p:ph type="ctrTitle"/>
          </p:nvPr>
        </p:nvSpPr>
        <p:spPr>
          <a:xfrm>
            <a:off x="780950" y="2865608"/>
            <a:ext cx="16436700" cy="3552000"/>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Getting insights</a:t>
            </a:r>
            <a:endParaRPr/>
          </a:p>
          <a:p>
            <a:pPr indent="0" lvl="0" marL="0" marR="0" rtl="0" algn="ctr">
              <a:lnSpc>
                <a:spcPct val="100000"/>
              </a:lnSpc>
              <a:spcBef>
                <a:spcPts val="0"/>
              </a:spcBef>
              <a:spcAft>
                <a:spcPts val="0"/>
              </a:spcAft>
              <a:buClr>
                <a:schemeClr val="lt1"/>
              </a:buClr>
              <a:buFont typeface="Calibri"/>
              <a:buNone/>
            </a:pPr>
            <a:r>
              <a:rPr lang="en"/>
              <a:t>from your datasets</a:t>
            </a:r>
            <a:endParaRPr/>
          </a:p>
        </p:txBody>
      </p:sp>
      <p:sp>
        <p:nvSpPr>
          <p:cNvPr id="206" name="Google Shape;206;p63"/>
          <p:cNvSpPr txBox="1"/>
          <p:nvPr>
            <p:ph idx="1" type="subTitle"/>
          </p:nvPr>
        </p:nvSpPr>
        <p:spPr>
          <a:xfrm>
            <a:off x="780954" y="6490079"/>
            <a:ext cx="16436700" cy="865500"/>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Section </a:t>
            </a:r>
            <a:r>
              <a:rPr lang="en"/>
              <a:t>16</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cxnSp>
        <p:nvCxnSpPr>
          <p:cNvPr id="211" name="Google Shape;211;p64"/>
          <p:cNvCxnSpPr/>
          <p:nvPr/>
        </p:nvCxnSpPr>
        <p:spPr>
          <a:xfrm flipH="1" rot="10800000">
            <a:off x="2118275" y="4516700"/>
            <a:ext cx="15300" cy="2395500"/>
          </a:xfrm>
          <a:prstGeom prst="straightConnector1">
            <a:avLst/>
          </a:prstGeom>
          <a:noFill/>
          <a:ln cap="flat" cmpd="sng" w="9525">
            <a:solidFill>
              <a:schemeClr val="dk2"/>
            </a:solidFill>
            <a:prstDash val="solid"/>
            <a:round/>
            <a:headEnd len="sm" w="sm" type="none"/>
            <a:tailEnd len="med" w="med" type="oval"/>
          </a:ln>
        </p:spPr>
      </p:cxnSp>
      <p:sp>
        <p:nvSpPr>
          <p:cNvPr id="212" name="Google Shape;212;p64"/>
          <p:cNvSpPr txBox="1"/>
          <p:nvPr>
            <p:ph type="title"/>
          </p:nvPr>
        </p:nvSpPr>
        <p:spPr>
          <a:xfrm>
            <a:off x="2364875" y="3765150"/>
            <a:ext cx="4658700" cy="11574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Building a cryptocurrency prices dataset</a:t>
            </a:r>
            <a:endParaRPr sz="3000">
              <a:solidFill>
                <a:schemeClr val="dk1"/>
              </a:solidFill>
            </a:endParaRPr>
          </a:p>
        </p:txBody>
      </p:sp>
      <p:cxnSp>
        <p:nvCxnSpPr>
          <p:cNvPr id="213" name="Google Shape;213;p64"/>
          <p:cNvCxnSpPr/>
          <p:nvPr/>
        </p:nvCxnSpPr>
        <p:spPr>
          <a:xfrm>
            <a:off x="3538675" y="6970850"/>
            <a:ext cx="0" cy="2692800"/>
          </a:xfrm>
          <a:prstGeom prst="straightConnector1">
            <a:avLst/>
          </a:prstGeom>
          <a:noFill/>
          <a:ln cap="flat" cmpd="sng" w="9525">
            <a:solidFill>
              <a:schemeClr val="dk2"/>
            </a:solidFill>
            <a:prstDash val="solid"/>
            <a:round/>
            <a:headEnd len="sm" w="sm" type="none"/>
            <a:tailEnd len="med" w="med" type="oval"/>
          </a:ln>
        </p:spPr>
      </p:cxnSp>
      <p:sp>
        <p:nvSpPr>
          <p:cNvPr id="214" name="Google Shape;214;p64"/>
          <p:cNvSpPr txBox="1"/>
          <p:nvPr>
            <p:ph type="title"/>
          </p:nvPr>
        </p:nvSpPr>
        <p:spPr>
          <a:xfrm>
            <a:off x="3767275" y="7465825"/>
            <a:ext cx="4797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Calculating moving averages of crypto prices</a:t>
            </a:r>
            <a:endParaRPr sz="3000">
              <a:solidFill>
                <a:schemeClr val="dk1"/>
              </a:solidFill>
            </a:endParaRPr>
          </a:p>
        </p:txBody>
      </p:sp>
      <p:sp>
        <p:nvSpPr>
          <p:cNvPr id="215" name="Google Shape;215;p64"/>
          <p:cNvSpPr txBox="1"/>
          <p:nvPr>
            <p:ph type="title"/>
          </p:nvPr>
        </p:nvSpPr>
        <p:spPr>
          <a:xfrm>
            <a:off x="940070" y="1475178"/>
            <a:ext cx="16443600" cy="1535400"/>
          </a:xfrm>
          <a:prstGeom prst="rect">
            <a:avLst/>
          </a:prstGeom>
          <a:noFill/>
          <a:ln>
            <a:noFill/>
          </a:ln>
        </p:spPr>
        <p:txBody>
          <a:bodyPr anchorCtr="0" anchor="b"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b="0" i="0" lang="en" sz="3200" u="none" cap="none" strike="noStrike">
                <a:solidFill>
                  <a:schemeClr val="lt1"/>
                </a:solidFill>
                <a:latin typeface="Calibri"/>
                <a:ea typeface="Calibri"/>
                <a:cs typeface="Calibri"/>
                <a:sym typeface="Calibri"/>
              </a:rPr>
              <a:t>What We’ll Learn</a:t>
            </a:r>
            <a:endParaRPr/>
          </a:p>
        </p:txBody>
      </p:sp>
      <p:sp>
        <p:nvSpPr>
          <p:cNvPr id="216" name="Google Shape;216;p64"/>
          <p:cNvSpPr txBox="1"/>
          <p:nvPr>
            <p:ph type="title"/>
          </p:nvPr>
        </p:nvSpPr>
        <p:spPr>
          <a:xfrm>
            <a:off x="8716675" y="3993750"/>
            <a:ext cx="68877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rgbClr val="000000"/>
              </a:buClr>
              <a:buSzPts val="1100"/>
              <a:buFont typeface="Arial"/>
              <a:buNone/>
            </a:pPr>
            <a:r>
              <a:rPr lang="en" sz="3000">
                <a:solidFill>
                  <a:schemeClr val="dk1"/>
                </a:solidFill>
              </a:rPr>
              <a:t>Better visualizations for crypto prices</a:t>
            </a:r>
            <a:endParaRPr sz="3000">
              <a:solidFill>
                <a:schemeClr val="dk1"/>
              </a:solidFill>
            </a:endParaRPr>
          </a:p>
        </p:txBody>
      </p:sp>
      <p:cxnSp>
        <p:nvCxnSpPr>
          <p:cNvPr id="217" name="Google Shape;217;p64"/>
          <p:cNvCxnSpPr/>
          <p:nvPr/>
        </p:nvCxnSpPr>
        <p:spPr>
          <a:xfrm rot="10800000">
            <a:off x="8564262" y="4219531"/>
            <a:ext cx="0" cy="2670900"/>
          </a:xfrm>
          <a:prstGeom prst="straightConnector1">
            <a:avLst/>
          </a:prstGeom>
          <a:noFill/>
          <a:ln cap="flat" cmpd="sng" w="9525">
            <a:solidFill>
              <a:schemeClr val="dk2"/>
            </a:solidFill>
            <a:prstDash val="solid"/>
            <a:round/>
            <a:headEnd len="sm" w="sm" type="none"/>
            <a:tailEnd len="med" w="med" type="oval"/>
          </a:ln>
        </p:spPr>
      </p:cxnSp>
      <p:cxnSp>
        <p:nvCxnSpPr>
          <p:cNvPr id="218" name="Google Shape;218;p64"/>
          <p:cNvCxnSpPr/>
          <p:nvPr/>
        </p:nvCxnSpPr>
        <p:spPr>
          <a:xfrm>
            <a:off x="10549075" y="7123250"/>
            <a:ext cx="0" cy="2692800"/>
          </a:xfrm>
          <a:prstGeom prst="straightConnector1">
            <a:avLst/>
          </a:prstGeom>
          <a:noFill/>
          <a:ln cap="flat" cmpd="sng" w="9525">
            <a:solidFill>
              <a:schemeClr val="dk2"/>
            </a:solidFill>
            <a:prstDash val="solid"/>
            <a:round/>
            <a:headEnd len="sm" w="sm" type="none"/>
            <a:tailEnd len="med" w="med" type="oval"/>
          </a:ln>
        </p:spPr>
      </p:cxnSp>
      <p:sp>
        <p:nvSpPr>
          <p:cNvPr id="219" name="Google Shape;219;p64"/>
          <p:cNvSpPr txBox="1"/>
          <p:nvPr>
            <p:ph type="title"/>
          </p:nvPr>
        </p:nvSpPr>
        <p:spPr>
          <a:xfrm>
            <a:off x="10701475" y="7337525"/>
            <a:ext cx="6135900" cy="13356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Revealing trends in crypto market</a:t>
            </a:r>
            <a:endParaRPr sz="3000">
              <a:solidFill>
                <a:schemeClr val="dk1"/>
              </a:solidFill>
            </a:endParaRPr>
          </a:p>
        </p:txBody>
      </p:sp>
      <p:sp>
        <p:nvSpPr>
          <p:cNvPr id="220" name="Google Shape;220;p64"/>
          <p:cNvSpPr txBox="1"/>
          <p:nvPr>
            <p:ph idx="1" type="body"/>
          </p:nvPr>
        </p:nvSpPr>
        <p:spPr>
          <a:xfrm>
            <a:off x="2389525" y="4837625"/>
            <a:ext cx="4208100" cy="1535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Building a comprehensive dataset is the first step for good data exploration</a:t>
            </a:r>
            <a:endParaRPr sz="2400"/>
          </a:p>
        </p:txBody>
      </p:sp>
      <p:sp>
        <p:nvSpPr>
          <p:cNvPr id="221" name="Google Shape;221;p64"/>
          <p:cNvSpPr txBox="1"/>
          <p:nvPr>
            <p:ph idx="1" type="body"/>
          </p:nvPr>
        </p:nvSpPr>
        <p:spPr>
          <a:xfrm>
            <a:off x="8716675" y="4732825"/>
            <a:ext cx="7170900" cy="21576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Japanese Candlestick plots are compact visualizations for prices. MACD is an oscillator that can be used to trigger buy and sell signals</a:t>
            </a:r>
            <a:endParaRPr sz="2400"/>
          </a:p>
        </p:txBody>
      </p:sp>
      <p:sp>
        <p:nvSpPr>
          <p:cNvPr id="222" name="Google Shape;222;p64"/>
          <p:cNvSpPr txBox="1"/>
          <p:nvPr>
            <p:ph idx="1" type="body"/>
          </p:nvPr>
        </p:nvSpPr>
        <p:spPr>
          <a:xfrm>
            <a:off x="3765275" y="8529175"/>
            <a:ext cx="5859000" cy="16389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Moving Averages help to identify macro price trends by dropping random price fluctuations</a:t>
            </a:r>
            <a:endParaRPr sz="2400"/>
          </a:p>
        </p:txBody>
      </p:sp>
      <p:sp>
        <p:nvSpPr>
          <p:cNvPr id="223" name="Google Shape;223;p64"/>
          <p:cNvSpPr txBox="1"/>
          <p:nvPr>
            <p:ph idx="1" type="body"/>
          </p:nvPr>
        </p:nvSpPr>
        <p:spPr>
          <a:xfrm>
            <a:off x="10699475" y="8452975"/>
            <a:ext cx="5806200" cy="16389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Let’s calculate how cryptocurrency close prices correlate over time and test a portfolio composition</a:t>
            </a:r>
            <a:endParaRPr sz="2400"/>
          </a:p>
        </p:txBody>
      </p:sp>
      <p:grpSp>
        <p:nvGrpSpPr>
          <p:cNvPr id="224" name="Google Shape;224;p64"/>
          <p:cNvGrpSpPr/>
          <p:nvPr/>
        </p:nvGrpSpPr>
        <p:grpSpPr>
          <a:xfrm>
            <a:off x="517339" y="6362896"/>
            <a:ext cx="17404340" cy="1335533"/>
            <a:chOff x="383437" y="2845250"/>
            <a:chExt cx="8377137" cy="667800"/>
          </a:xfrm>
        </p:grpSpPr>
        <p:sp>
          <p:nvSpPr>
            <p:cNvPr id="225" name="Google Shape;225;p64"/>
            <p:cNvSpPr/>
            <p:nvPr/>
          </p:nvSpPr>
          <p:spPr>
            <a:xfrm rot="5400000">
              <a:off x="8137924" y="2890400"/>
              <a:ext cx="667800" cy="577500"/>
            </a:xfrm>
            <a:prstGeom prst="triangle">
              <a:avLst>
                <a:gd fmla="val 50000" name="adj"/>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226" name="Google Shape;226;p64"/>
            <p:cNvSpPr/>
            <p:nvPr/>
          </p:nvSpPr>
          <p:spPr>
            <a:xfrm>
              <a:off x="383437" y="3057650"/>
              <a:ext cx="7904700" cy="243000"/>
            </a:xfrm>
            <a:prstGeom prst="rect">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230" name="Shape 230"/>
        <p:cNvGrpSpPr/>
        <p:nvPr/>
      </p:nvGrpSpPr>
      <p:grpSpPr>
        <a:xfrm>
          <a:off x="0" y="0"/>
          <a:ext cx="0" cy="0"/>
          <a:chOff x="0" y="0"/>
          <a:chExt cx="0" cy="0"/>
        </a:xfrm>
      </p:grpSpPr>
      <p:sp>
        <p:nvSpPr>
          <p:cNvPr id="231" name="Google Shape;231;p65"/>
          <p:cNvSpPr txBox="1"/>
          <p:nvPr>
            <p:ph type="ctrTitle"/>
          </p:nvPr>
        </p:nvSpPr>
        <p:spPr>
          <a:xfrm>
            <a:off x="628550" y="3393650"/>
            <a:ext cx="16251300" cy="28038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rPr lang="en"/>
              <a:t>Building a cryptocurrency </a:t>
            </a:r>
            <a:endParaRPr/>
          </a:p>
          <a:p>
            <a:pPr indent="0" lvl="0" marL="0" marR="0" rtl="0" algn="l">
              <a:lnSpc>
                <a:spcPct val="100000"/>
              </a:lnSpc>
              <a:spcBef>
                <a:spcPts val="0"/>
              </a:spcBef>
              <a:spcAft>
                <a:spcPts val="0"/>
              </a:spcAft>
              <a:buClr>
                <a:srgbClr val="000000"/>
              </a:buClr>
              <a:buSzPts val="1100"/>
              <a:buFont typeface="Arial"/>
              <a:buNone/>
            </a:pPr>
            <a:r>
              <a:rPr lang="en"/>
              <a:t>prices dataset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66"/>
          <p:cNvSpPr txBox="1"/>
          <p:nvPr>
            <p:ph type="title"/>
          </p:nvPr>
        </p:nvSpPr>
        <p:spPr>
          <a:xfrm>
            <a:off x="200555" y="34902"/>
            <a:ext cx="17637370" cy="1204319"/>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237" name="Google Shape;237;p66"/>
          <p:cNvSpPr txBox="1"/>
          <p:nvPr>
            <p:ph idx="4294967295" type="body"/>
          </p:nvPr>
        </p:nvSpPr>
        <p:spPr>
          <a:xfrm>
            <a:off x="421350" y="1777604"/>
            <a:ext cx="17416800" cy="56289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Datasources for cryptocurrency data</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Code: building the crypto dataset</a:t>
            </a:r>
            <a:endParaRPr sz="3997">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6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Datasources for cryptocurrency data</a:t>
            </a:r>
            <a:endParaRPr sz="4395"/>
          </a:p>
        </p:txBody>
      </p:sp>
      <p:sp>
        <p:nvSpPr>
          <p:cNvPr id="243" name="Google Shape;243;p67"/>
          <p:cNvSpPr txBox="1"/>
          <p:nvPr/>
        </p:nvSpPr>
        <p:spPr>
          <a:xfrm>
            <a:off x="495975" y="1615550"/>
            <a:ext cx="16681200" cy="5114700"/>
          </a:xfrm>
          <a:prstGeom prst="rect">
            <a:avLst/>
          </a:prstGeom>
          <a:noFill/>
          <a:ln>
            <a:noFill/>
          </a:ln>
        </p:spPr>
        <p:txBody>
          <a:bodyPr anchorCtr="0" anchor="t" bIns="91425" lIns="91425" spcFirstLastPara="1" rIns="91425" wrap="square" tIns="91425">
            <a:noAutofit/>
          </a:bodyPr>
          <a:lstStyle/>
          <a:p>
            <a:pPr indent="-457200" lvl="0" marL="457200" marR="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Let’s build a </a:t>
            </a:r>
            <a:r>
              <a:rPr b="1" lang="en" sz="3600">
                <a:solidFill>
                  <a:srgbClr val="434343"/>
                </a:solidFill>
                <a:latin typeface="Calibri"/>
                <a:ea typeface="Calibri"/>
                <a:cs typeface="Calibri"/>
                <a:sym typeface="Calibri"/>
              </a:rPr>
              <a:t>CSV</a:t>
            </a:r>
            <a:r>
              <a:rPr lang="en" sz="3600">
                <a:solidFill>
                  <a:srgbClr val="434343"/>
                </a:solidFill>
                <a:latin typeface="Calibri"/>
                <a:ea typeface="Calibri"/>
                <a:cs typeface="Calibri"/>
                <a:sym typeface="Calibri"/>
              </a:rPr>
              <a:t> </a:t>
            </a:r>
            <a:r>
              <a:rPr b="1" lang="en" sz="3600">
                <a:solidFill>
                  <a:srgbClr val="434343"/>
                </a:solidFill>
                <a:latin typeface="Calibri"/>
                <a:ea typeface="Calibri"/>
                <a:cs typeface="Calibri"/>
                <a:sym typeface="Calibri"/>
              </a:rPr>
              <a:t>dataset </a:t>
            </a:r>
            <a:r>
              <a:rPr lang="en" sz="3600">
                <a:solidFill>
                  <a:srgbClr val="434343"/>
                </a:solidFill>
                <a:latin typeface="Calibri"/>
                <a:ea typeface="Calibri"/>
                <a:cs typeface="Calibri"/>
                <a:sym typeface="Calibri"/>
              </a:rPr>
              <a:t>about crypto coins</a:t>
            </a:r>
            <a:endParaRPr sz="3600">
              <a:solidFill>
                <a:srgbClr val="434343"/>
              </a:solidFill>
              <a:latin typeface="Calibri"/>
              <a:ea typeface="Calibri"/>
              <a:cs typeface="Calibri"/>
              <a:sym typeface="Calibri"/>
            </a:endParaRPr>
          </a:p>
          <a:p>
            <a:pPr indent="0" lvl="0" marL="0" marR="0" rtl="0" algn="l">
              <a:lnSpc>
                <a:spcPct val="115000"/>
              </a:lnSpc>
              <a:spcBef>
                <a:spcPts val="1600"/>
              </a:spcBef>
              <a:spcAft>
                <a:spcPts val="0"/>
              </a:spcAft>
              <a:buNone/>
            </a:pPr>
            <a:r>
              <a:t/>
            </a:r>
            <a:endParaRPr sz="800">
              <a:solidFill>
                <a:srgbClr val="434343"/>
              </a:solidFill>
              <a:latin typeface="Calibri"/>
              <a:ea typeface="Calibri"/>
              <a:cs typeface="Calibri"/>
              <a:sym typeface="Calibri"/>
            </a:endParaRPr>
          </a:p>
          <a:p>
            <a:pPr indent="-457200" lvl="0" marL="457200" marR="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The dataset shall</a:t>
            </a:r>
            <a:endParaRPr sz="3600">
              <a:solidFill>
                <a:srgbClr val="434343"/>
              </a:solidFill>
              <a:latin typeface="Calibri"/>
              <a:ea typeface="Calibri"/>
              <a:cs typeface="Calibri"/>
              <a:sym typeface="Calibri"/>
            </a:endParaRPr>
          </a:p>
          <a:p>
            <a:pPr indent="-457200" lvl="1" marL="914400" rtl="0" algn="l">
              <a:lnSpc>
                <a:spcPct val="115000"/>
              </a:lnSpc>
              <a:spcBef>
                <a:spcPts val="0"/>
              </a:spcBef>
              <a:spcAft>
                <a:spcPts val="0"/>
              </a:spcAft>
              <a:buClr>
                <a:srgbClr val="434343"/>
              </a:buClr>
              <a:buSzPts val="3600"/>
              <a:buFont typeface="Calibri"/>
              <a:buChar char="○"/>
            </a:pPr>
            <a:r>
              <a:rPr lang="en" sz="3000">
                <a:solidFill>
                  <a:srgbClr val="434343"/>
                </a:solidFill>
                <a:latin typeface="Calibri"/>
                <a:ea typeface="Calibri"/>
                <a:cs typeface="Calibri"/>
                <a:sym typeface="Calibri"/>
              </a:rPr>
              <a:t>refer to </a:t>
            </a:r>
            <a:r>
              <a:rPr i="1" lang="en" sz="3000">
                <a:solidFill>
                  <a:srgbClr val="434343"/>
                </a:solidFill>
                <a:latin typeface="Calibri"/>
                <a:ea typeface="Calibri"/>
                <a:cs typeface="Calibri"/>
                <a:sym typeface="Calibri"/>
              </a:rPr>
              <a:t>at least 10 crypto coins</a:t>
            </a:r>
            <a:endParaRPr i="1" sz="3000">
              <a:solidFill>
                <a:srgbClr val="434343"/>
              </a:solidFill>
              <a:latin typeface="Calibri"/>
              <a:ea typeface="Calibri"/>
              <a:cs typeface="Calibri"/>
              <a:sym typeface="Calibri"/>
            </a:endParaRPr>
          </a:p>
          <a:p>
            <a:pPr indent="-457200" lvl="1" marL="914400" rtl="0" algn="l">
              <a:lnSpc>
                <a:spcPct val="115000"/>
              </a:lnSpc>
              <a:spcBef>
                <a:spcPts val="0"/>
              </a:spcBef>
              <a:spcAft>
                <a:spcPts val="0"/>
              </a:spcAft>
              <a:buClr>
                <a:srgbClr val="434343"/>
              </a:buClr>
              <a:buSzPts val="3600"/>
              <a:buFont typeface="Calibri"/>
              <a:buChar char="○"/>
            </a:pPr>
            <a:r>
              <a:rPr lang="en" sz="3000">
                <a:solidFill>
                  <a:srgbClr val="434343"/>
                </a:solidFill>
                <a:latin typeface="Calibri"/>
                <a:ea typeface="Calibri"/>
                <a:cs typeface="Calibri"/>
                <a:sym typeface="Calibri"/>
              </a:rPr>
              <a:t>refer to a fixed time-range of </a:t>
            </a:r>
            <a:r>
              <a:rPr i="1" lang="en" sz="3000">
                <a:solidFill>
                  <a:srgbClr val="434343"/>
                </a:solidFill>
                <a:latin typeface="Calibri"/>
                <a:ea typeface="Calibri"/>
                <a:cs typeface="Calibri"/>
                <a:sym typeface="Calibri"/>
              </a:rPr>
              <a:t>at least 6 months</a:t>
            </a:r>
            <a:endParaRPr i="1"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have at least </a:t>
            </a:r>
            <a:r>
              <a:rPr i="1" lang="en" sz="3000">
                <a:solidFill>
                  <a:srgbClr val="434343"/>
                </a:solidFill>
                <a:latin typeface="Calibri"/>
                <a:ea typeface="Calibri"/>
                <a:cs typeface="Calibri"/>
                <a:sym typeface="Calibri"/>
              </a:rPr>
              <a:t>daily OLHC (Open Low High Close) prices</a:t>
            </a:r>
            <a:endParaRPr b="1" i="1" sz="3000">
              <a:solidFill>
                <a:srgbClr val="434343"/>
              </a:solidFill>
              <a:latin typeface="Calibri"/>
              <a:ea typeface="Calibri"/>
              <a:cs typeface="Calibri"/>
              <a:sym typeface="Calibri"/>
            </a:endParaRPr>
          </a:p>
        </p:txBody>
      </p:sp>
      <p:sp>
        <p:nvSpPr>
          <p:cNvPr id="244" name="Google Shape;244;p67"/>
          <p:cNvSpPr txBox="1"/>
          <p:nvPr/>
        </p:nvSpPr>
        <p:spPr>
          <a:xfrm>
            <a:off x="495975" y="6710875"/>
            <a:ext cx="16543800" cy="3258600"/>
          </a:xfrm>
          <a:prstGeom prst="rect">
            <a:avLst/>
          </a:prstGeom>
          <a:noFill/>
          <a:ln>
            <a:noFill/>
          </a:ln>
        </p:spPr>
        <p:txBody>
          <a:bodyPr anchorCtr="0" anchor="t"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A few considerations:</a:t>
            </a:r>
            <a:endParaRPr sz="36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Coins data should possibly come from </a:t>
            </a:r>
            <a:r>
              <a:rPr i="1" lang="en" sz="3000">
                <a:solidFill>
                  <a:srgbClr val="434343"/>
                </a:solidFill>
                <a:latin typeface="Calibri"/>
                <a:ea typeface="Calibri"/>
                <a:cs typeface="Calibri"/>
                <a:sym typeface="Calibri"/>
              </a:rPr>
              <a:t>the same cryptocurrency exchange</a:t>
            </a:r>
            <a:endParaRPr i="1"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Non-mainstream coins are usually traded against Bitcoin. This means that we will probably need to </a:t>
            </a:r>
            <a:r>
              <a:rPr i="1" lang="en" sz="3000">
                <a:solidFill>
                  <a:srgbClr val="434343"/>
                </a:solidFill>
                <a:latin typeface="Calibri"/>
                <a:ea typeface="Calibri"/>
                <a:cs typeface="Calibri"/>
                <a:sym typeface="Calibri"/>
              </a:rPr>
              <a:t>convert their OLCH prices to a selected fiat currency</a:t>
            </a:r>
            <a:r>
              <a:rPr lang="en" sz="3000">
                <a:solidFill>
                  <a:srgbClr val="434343"/>
                </a:solidFill>
                <a:latin typeface="Calibri"/>
                <a:ea typeface="Calibri"/>
                <a:cs typeface="Calibri"/>
                <a:sym typeface="Calibri"/>
              </a:rPr>
              <a:t> such as USD once we retrieve the daily BTC-USD exchange data</a:t>
            </a:r>
            <a:endParaRPr/>
          </a:p>
        </p:txBody>
      </p:sp>
      <p:grpSp>
        <p:nvGrpSpPr>
          <p:cNvPr id="245" name="Google Shape;245;p67"/>
          <p:cNvGrpSpPr/>
          <p:nvPr/>
        </p:nvGrpSpPr>
        <p:grpSpPr>
          <a:xfrm>
            <a:off x="13487050" y="3810241"/>
            <a:ext cx="4193025" cy="3469924"/>
            <a:chOff x="13487050" y="3962641"/>
            <a:chExt cx="4193025" cy="3469924"/>
          </a:xfrm>
        </p:grpSpPr>
        <p:pic>
          <p:nvPicPr>
            <p:cNvPr id="246" name="Google Shape;246;p67"/>
            <p:cNvPicPr preferRelativeResize="0"/>
            <p:nvPr/>
          </p:nvPicPr>
          <p:blipFill>
            <a:blip r:embed="rId3">
              <a:alphaModFix/>
            </a:blip>
            <a:stretch>
              <a:fillRect/>
            </a:stretch>
          </p:blipFill>
          <p:spPr>
            <a:xfrm>
              <a:off x="13487050" y="3962641"/>
              <a:ext cx="4117250" cy="3087938"/>
            </a:xfrm>
            <a:prstGeom prst="rect">
              <a:avLst/>
            </a:prstGeom>
            <a:noFill/>
            <a:ln>
              <a:noFill/>
            </a:ln>
          </p:spPr>
        </p:pic>
        <p:pic>
          <p:nvPicPr>
            <p:cNvPr id="247" name="Google Shape;247;p67"/>
            <p:cNvPicPr preferRelativeResize="0"/>
            <p:nvPr/>
          </p:nvPicPr>
          <p:blipFill>
            <a:blip r:embed="rId4">
              <a:alphaModFix/>
            </a:blip>
            <a:stretch>
              <a:fillRect/>
            </a:stretch>
          </p:blipFill>
          <p:spPr>
            <a:xfrm>
              <a:off x="16376000" y="5997789"/>
              <a:ext cx="1304075" cy="1434776"/>
            </a:xfrm>
            <a:prstGeom prst="rect">
              <a:avLst/>
            </a:prstGeom>
            <a:noFill/>
            <a:ln>
              <a:noFill/>
            </a:ln>
          </p:spPr>
        </p:pic>
        <p:pic>
          <p:nvPicPr>
            <p:cNvPr id="248" name="Google Shape;248;p67"/>
            <p:cNvPicPr preferRelativeResize="0"/>
            <p:nvPr/>
          </p:nvPicPr>
          <p:blipFill>
            <a:blip r:embed="rId4">
              <a:alphaModFix/>
            </a:blip>
            <a:stretch>
              <a:fillRect/>
            </a:stretch>
          </p:blipFill>
          <p:spPr>
            <a:xfrm flipH="1">
              <a:off x="15477115" y="6348072"/>
              <a:ext cx="898884" cy="988976"/>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68"/>
          <p:cNvSpPr txBox="1"/>
          <p:nvPr/>
        </p:nvSpPr>
        <p:spPr>
          <a:xfrm>
            <a:off x="505350" y="1623000"/>
            <a:ext cx="16152600" cy="3853800"/>
          </a:xfrm>
          <a:prstGeom prst="rect">
            <a:avLst/>
          </a:prstGeom>
          <a:noFill/>
          <a:ln>
            <a:noFill/>
          </a:ln>
        </p:spPr>
        <p:txBody>
          <a:bodyPr anchorCtr="0" anchor="t" bIns="91425" lIns="91425" spcFirstLastPara="1" rIns="91425" wrap="square" tIns="91425">
            <a:noAutofit/>
          </a:bodyPr>
          <a:lstStyle/>
          <a:p>
            <a:pPr indent="-457200" lvl="0" marL="457200" marR="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Upon this dataset we will:</a:t>
            </a:r>
            <a:endParaRPr sz="36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calculate and plot Simple Moving Averages and Exponential Moving Averages</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calculate and plot Moving Average Convergence/Divergence (MACD) oscillator</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calculate and plot candlestick representations</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c</a:t>
            </a:r>
            <a:r>
              <a:rPr lang="en" sz="3000">
                <a:solidFill>
                  <a:srgbClr val="434343"/>
                </a:solidFill>
                <a:latin typeface="Calibri"/>
                <a:ea typeface="Calibri"/>
                <a:cs typeface="Calibri"/>
                <a:sym typeface="Calibri"/>
              </a:rPr>
              <a:t>alculate and plot correlation matrix among crypto coins</a:t>
            </a:r>
            <a:endParaRPr sz="3000">
              <a:solidFill>
                <a:srgbClr val="434343"/>
              </a:solidFill>
              <a:latin typeface="Calibri"/>
              <a:ea typeface="Calibri"/>
              <a:cs typeface="Calibri"/>
              <a:sym typeface="Calibri"/>
            </a:endParaRPr>
          </a:p>
        </p:txBody>
      </p:sp>
      <p:sp>
        <p:nvSpPr>
          <p:cNvPr id="254" name="Google Shape;254;p68"/>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Datasources for cryptocurrency data (2/2)</a:t>
            </a:r>
            <a:endParaRPr sz="4395"/>
          </a:p>
        </p:txBody>
      </p:sp>
      <p:sp>
        <p:nvSpPr>
          <p:cNvPr id="255" name="Google Shape;255;p68"/>
          <p:cNvSpPr txBox="1"/>
          <p:nvPr/>
        </p:nvSpPr>
        <p:spPr>
          <a:xfrm>
            <a:off x="505350" y="5824700"/>
            <a:ext cx="16152600" cy="3032100"/>
          </a:xfrm>
          <a:prstGeom prst="rect">
            <a:avLst/>
          </a:prstGeom>
          <a:noFill/>
          <a:ln>
            <a:noFill/>
          </a:ln>
        </p:spPr>
        <p:txBody>
          <a:bodyPr anchorCtr="0" anchor="t" bIns="91425" lIns="91425" spcFirstLastPara="1" rIns="91425" wrap="square" tIns="91425">
            <a:noAutofit/>
          </a:bodyPr>
          <a:lstStyle/>
          <a:p>
            <a:pPr indent="-457200" lvl="0" marL="457200" marR="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Again, this </a:t>
            </a:r>
            <a:r>
              <a:rPr i="1" lang="en" sz="3600">
                <a:solidFill>
                  <a:srgbClr val="434343"/>
                </a:solidFill>
                <a:latin typeface="Calibri"/>
                <a:ea typeface="Calibri"/>
                <a:cs typeface="Calibri"/>
                <a:sym typeface="Calibri"/>
              </a:rPr>
              <a:t>won’t teach you how get rich with trading</a:t>
            </a:r>
            <a:r>
              <a:rPr lang="en" sz="3600">
                <a:solidFill>
                  <a:srgbClr val="434343"/>
                </a:solidFill>
                <a:latin typeface="Calibri"/>
                <a:ea typeface="Calibri"/>
                <a:cs typeface="Calibri"/>
                <a:sym typeface="Calibri"/>
              </a:rPr>
              <a:t>! You will only be shown how to apply basic tools and techniques of the so called “</a:t>
            </a:r>
            <a:r>
              <a:rPr b="1" lang="en" sz="3600">
                <a:solidFill>
                  <a:srgbClr val="434343"/>
                </a:solidFill>
                <a:latin typeface="Calibri"/>
                <a:ea typeface="Calibri"/>
                <a:cs typeface="Calibri"/>
                <a:sym typeface="Calibri"/>
              </a:rPr>
              <a:t>technical analysis</a:t>
            </a:r>
            <a:r>
              <a:rPr lang="en" sz="3600">
                <a:solidFill>
                  <a:srgbClr val="434343"/>
                </a:solidFill>
                <a:latin typeface="Calibri"/>
                <a:ea typeface="Calibri"/>
                <a:cs typeface="Calibri"/>
                <a:sym typeface="Calibri"/>
              </a:rPr>
              <a:t>” of stock markets (of which I’m not an expert at all)</a:t>
            </a:r>
            <a:endParaRPr sz="3600">
              <a:solidFill>
                <a:srgbClr val="434343"/>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69"/>
          <p:cNvSpPr txBox="1"/>
          <p:nvPr>
            <p:ph type="title"/>
          </p:nvPr>
        </p:nvSpPr>
        <p:spPr>
          <a:xfrm>
            <a:off x="980311" y="976048"/>
            <a:ext cx="16060500" cy="81777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sz="10500"/>
              <a:t>Code Sample: </a:t>
            </a:r>
            <a:r>
              <a:rPr lang="en" sz="10500"/>
              <a:t>building the crypto dataset</a:t>
            </a:r>
            <a:endParaRPr sz="10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70"/>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266" name="Google Shape;266;p70"/>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Datasources for cryptocurrency data</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Code Sample: building the crypto dataset</a:t>
            </a:r>
            <a:endParaRPr sz="3997">
              <a:solidFill>
                <a:srgbClr val="43434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71"/>
          <p:cNvSpPr txBox="1"/>
          <p:nvPr>
            <p:ph type="ctrTitle"/>
          </p:nvPr>
        </p:nvSpPr>
        <p:spPr>
          <a:xfrm>
            <a:off x="780950" y="3636875"/>
            <a:ext cx="172368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t/>
            </a:r>
            <a:endParaRPr sz="9300"/>
          </a:p>
          <a:p>
            <a:pPr indent="0" lvl="0" marL="0" marR="0" rtl="0" algn="l">
              <a:lnSpc>
                <a:spcPct val="100000"/>
              </a:lnSpc>
              <a:spcBef>
                <a:spcPts val="0"/>
              </a:spcBef>
              <a:spcAft>
                <a:spcPts val="0"/>
              </a:spcAft>
              <a:buClr>
                <a:srgbClr val="000000"/>
              </a:buClr>
              <a:buSzPts val="1100"/>
              <a:buFont typeface="Arial"/>
              <a:buNone/>
            </a:pPr>
            <a:r>
              <a:t/>
            </a:r>
            <a:endParaRPr sz="9300"/>
          </a:p>
          <a:p>
            <a:pPr indent="0" lvl="0" marL="0" marR="0" rtl="0" algn="l">
              <a:lnSpc>
                <a:spcPct val="100000"/>
              </a:lnSpc>
              <a:spcBef>
                <a:spcPts val="0"/>
              </a:spcBef>
              <a:spcAft>
                <a:spcPts val="0"/>
              </a:spcAft>
              <a:buClr>
                <a:srgbClr val="000000"/>
              </a:buClr>
              <a:buSzPts val="1100"/>
              <a:buFont typeface="Arial"/>
              <a:buNone/>
            </a:pPr>
            <a:r>
              <a:t/>
            </a:r>
            <a:endParaRPr sz="9300"/>
          </a:p>
          <a:p>
            <a:pPr indent="0" lvl="0" marL="0" marR="0" rtl="0" algn="l">
              <a:lnSpc>
                <a:spcPct val="100000"/>
              </a:lnSpc>
              <a:spcBef>
                <a:spcPts val="0"/>
              </a:spcBef>
              <a:spcAft>
                <a:spcPts val="0"/>
              </a:spcAft>
              <a:buClr>
                <a:srgbClr val="000000"/>
              </a:buClr>
              <a:buSzPts val="1100"/>
              <a:buFont typeface="Arial"/>
              <a:buNone/>
            </a:pPr>
            <a:r>
              <a:rPr lang="en" sz="9300"/>
              <a:t>Calculating moving averages of crypto prices</a:t>
            </a:r>
            <a:endParaRPr sz="9300"/>
          </a:p>
        </p:txBody>
      </p:sp>
      <p:sp>
        <p:nvSpPr>
          <p:cNvPr id="272" name="Google Shape;272;p71"/>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